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77" r:id="rId9"/>
    <p:sldId id="278" r:id="rId10"/>
    <p:sldId id="279" r:id="rId11"/>
    <p:sldId id="280" r:id="rId12"/>
    <p:sldId id="281" r:id="rId13"/>
    <p:sldId id="282" r:id="rId14"/>
    <p:sldId id="285" r:id="rId15"/>
    <p:sldId id="284" r:id="rId16"/>
    <p:sldId id="261" r:id="rId17"/>
    <p:sldId id="262" r:id="rId18"/>
    <p:sldId id="289" r:id="rId19"/>
    <p:sldId id="288" r:id="rId20"/>
    <p:sldId id="286" r:id="rId21"/>
    <p:sldId id="287" r:id="rId22"/>
    <p:sldId id="292" r:id="rId23"/>
    <p:sldId id="263" r:id="rId24"/>
    <p:sldId id="264" r:id="rId25"/>
    <p:sldId id="269" r:id="rId26"/>
    <p:sldId id="271" r:id="rId27"/>
    <p:sldId id="272" r:id="rId28"/>
    <p:sldId id="265" r:id="rId29"/>
    <p:sldId id="266" r:id="rId30"/>
    <p:sldId id="268" r:id="rId3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Nunito" pitchFamily="2" charset="0"/>
      <p:regular r:id="rId37"/>
      <p:bold r:id="rId38"/>
      <p:italic r:id="rId39"/>
      <p:boldItalic r:id="rId40"/>
    </p:embeddedFont>
    <p:embeddedFont>
      <p:font typeface="Nunito ExtraBold" pitchFamily="2" charset="0"/>
      <p:bold r:id="rId41"/>
      <p:boldItalic r:id="rId42"/>
    </p:embeddedFont>
    <p:embeddedFont>
      <p:font typeface="Nunito SemiBold" pitchFamily="2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9413B6-06D9-4716-A5BC-8756103C35D0}">
  <a:tblStyle styleId="{2B9413B6-06D9-4716-A5BC-8756103C35D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rgbClr val="5B9BD5">
              <a:alpha val="20000"/>
            </a:srgb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5B9BD5">
              <a:alpha val="20000"/>
            </a:srgb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509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5bbe0229a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5bbe0229a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6E9F2BAE-4FC8-A22C-BA21-D85B1FA6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814DD878-A73A-DBC3-8E55-613814ABA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C1BF7E08-24F9-CF50-2207-5752D174D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61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CE263226-A935-9126-D840-95E1B4DA6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25B1D84F-9B95-42B1-7144-E1E7C27E3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6CFB16D3-DAF5-9B07-2F53-BC48C89EC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889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8AD75324-E90D-0045-E8A3-E12A614D5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5A79EB03-A8E5-774E-B5E2-EDCFF60E6C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14D0B68F-33F8-EA8E-D511-29E91D2843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808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D5DCB1F4-D143-4072-79A8-CF6FCF9F0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0F9CCC45-D168-F925-C65D-254A461BC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1CE8ECC6-B475-0833-0CD2-B3E7CBCA8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792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5bbe0229a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5bbe0229a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1771256-0F16-F5EA-9240-0527DB715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>
            <a:extLst>
              <a:ext uri="{FF2B5EF4-FFF2-40B4-BE49-F238E27FC236}">
                <a16:creationId xmlns:a16="http://schemas.microsoft.com/office/drawing/2014/main" id="{2A35CDB3-B763-E626-C6A6-C3F0B7CAE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>
            <a:extLst>
              <a:ext uri="{FF2B5EF4-FFF2-40B4-BE49-F238E27FC236}">
                <a16:creationId xmlns:a16="http://schemas.microsoft.com/office/drawing/2014/main" id="{339E23A0-4882-BFB9-B8FD-66214FA49F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59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1D1EA36F-E713-F0B6-DC14-CCA98B4FD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>
            <a:extLst>
              <a:ext uri="{FF2B5EF4-FFF2-40B4-BE49-F238E27FC236}">
                <a16:creationId xmlns:a16="http://schemas.microsoft.com/office/drawing/2014/main" id="{80FB53DE-AF9D-2CB9-1660-A449127BC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>
            <a:extLst>
              <a:ext uri="{FF2B5EF4-FFF2-40B4-BE49-F238E27FC236}">
                <a16:creationId xmlns:a16="http://schemas.microsoft.com/office/drawing/2014/main" id="{BCFFB6D7-91F2-DE7A-70FF-96D840B0C8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7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06A413F-70E8-D321-EB1D-73AD7A6C1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>
            <a:extLst>
              <a:ext uri="{FF2B5EF4-FFF2-40B4-BE49-F238E27FC236}">
                <a16:creationId xmlns:a16="http://schemas.microsoft.com/office/drawing/2014/main" id="{1191BE6B-C699-3582-A258-B8CD31A534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>
            <a:extLst>
              <a:ext uri="{FF2B5EF4-FFF2-40B4-BE49-F238E27FC236}">
                <a16:creationId xmlns:a16="http://schemas.microsoft.com/office/drawing/2014/main" id="{84E2ED3C-0D10-B5B4-2B36-35F0B3A34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849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7BB8636-7D0F-4363-7ACA-C032A5691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>
            <a:extLst>
              <a:ext uri="{FF2B5EF4-FFF2-40B4-BE49-F238E27FC236}">
                <a16:creationId xmlns:a16="http://schemas.microsoft.com/office/drawing/2014/main" id="{18098B37-4BFC-25DA-EBDC-7E4D3D385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>
            <a:extLst>
              <a:ext uri="{FF2B5EF4-FFF2-40B4-BE49-F238E27FC236}">
                <a16:creationId xmlns:a16="http://schemas.microsoft.com/office/drawing/2014/main" id="{33DCF4C4-36AA-A62A-09EE-6372B457D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807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5bbe0229a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5bbe0229a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B5022179-6E43-4A04-DED7-24A9A13B6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bbe0229a_0_427:notes">
            <a:extLst>
              <a:ext uri="{FF2B5EF4-FFF2-40B4-BE49-F238E27FC236}">
                <a16:creationId xmlns:a16="http://schemas.microsoft.com/office/drawing/2014/main" id="{D66C530A-B531-2A4A-E3D3-B8AEC4D37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bbe0229a_0_427:notes">
            <a:extLst>
              <a:ext uri="{FF2B5EF4-FFF2-40B4-BE49-F238E27FC236}">
                <a16:creationId xmlns:a16="http://schemas.microsoft.com/office/drawing/2014/main" id="{83A41B39-EEED-7CA1-7968-AA1F78CCB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823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5bbe0229a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5bbe0229a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5bbe0229a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5bbe0229a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5bbe0229a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5bbe0229a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382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5bbe0229a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5bbe0229a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99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5bbe0229a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5bbe0229a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22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5bbe0229a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5bbe0229a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5bbe0229a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5bbe0229a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5bbe0229a_0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1f5bbe0229a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1f5bbe0229a_0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1f5bbe0229a_0_50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| Proprietary content. ©Great Learning. All Rights Reserved. Unauthorized use or distribution prohibited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5bbe0229a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5bbe0229a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5bbe0229a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5bbe0229a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AD73294A-D2B6-288C-70CC-4410299E6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24916DC3-FC30-21E6-9989-C8ECF95048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315B85D4-FF28-D853-CD9B-7F01FAB92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09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0D336202-B240-A5E3-4371-C9BE80A7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38E69C86-67C8-2C00-9CC7-0446873DBC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E70086EE-4FAB-ECFD-A48E-5201DED1C0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597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67466D48-3F01-B30D-3402-F05C7C7B0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ED672826-9120-D3AF-2948-4F86FC1A7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D02CEBCF-4C46-DFC7-5179-D38D7CC1BD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632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E3181F7A-5FC5-402E-52AA-6B5548AE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5bbe0229a_0_377:notes">
            <a:extLst>
              <a:ext uri="{FF2B5EF4-FFF2-40B4-BE49-F238E27FC236}">
                <a16:creationId xmlns:a16="http://schemas.microsoft.com/office/drawing/2014/main" id="{B28F5938-8273-56BE-57EF-571944940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5bbe0229a_0_377:notes">
            <a:extLst>
              <a:ext uri="{FF2B5EF4-FFF2-40B4-BE49-F238E27FC236}">
                <a16:creationId xmlns:a16="http://schemas.microsoft.com/office/drawing/2014/main" id="{F0EF9CA3-8EF6-0C59-2D01-7DCDB2789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71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2210208" y="744575"/>
            <a:ext cx="662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2210202" y="2834125"/>
            <a:ext cx="662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rtl="0">
              <a:spcBef>
                <a:spcPts val="1600"/>
              </a:spcBef>
              <a:spcAft>
                <a:spcPts val="0"/>
              </a:spcAft>
              <a:buSzPts val="7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rtl="0">
              <a:spcBef>
                <a:spcPts val="1600"/>
              </a:spcBef>
              <a:spcAft>
                <a:spcPts val="1600"/>
              </a:spcAft>
              <a:buSzPts val="6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CUSTOM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aphicFrame>
        <p:nvGraphicFramePr>
          <p:cNvPr id="71" name="Google Shape;71;p17"/>
          <p:cNvGraphicFramePr/>
          <p:nvPr/>
        </p:nvGraphicFramePr>
        <p:xfrm>
          <a:off x="201942" y="83366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{2B9413B6-06D9-4716-A5BC-8756103C35D0}</a:tableStyleId>
              </a:tblPr>
              <a:tblGrid>
                <a:gridCol w="88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 Profile </a:t>
                      </a:r>
                      <a:endParaRPr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Business Insights for Marketing Team</a:t>
                      </a:r>
                      <a:endParaRPr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value customers who have many credit cards and prefer to engage online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Engage Online – Set up priority calling in lines – Upsell and Cross sell premium products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baseline="30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..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3050" rtl="0">
              <a:spcBef>
                <a:spcPts val="1600"/>
              </a:spcBef>
              <a:spcAft>
                <a:spcPts val="0"/>
              </a:spcAft>
              <a:buSzPts val="700"/>
              <a:buChar char="○"/>
              <a:defRPr/>
            </a:lvl8pPr>
            <a:lvl9pPr marL="4114800" lvl="8" indent="-266700" rtl="0">
              <a:spcBef>
                <a:spcPts val="1600"/>
              </a:spcBef>
              <a:spcAft>
                <a:spcPts val="16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1" y="-335"/>
            <a:ext cx="9144600" cy="5143800"/>
          </a:xfrm>
          <a:prstGeom prst="rect">
            <a:avLst/>
          </a:prstGeom>
          <a:solidFill>
            <a:srgbClr val="0E39A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3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2816" t="18359" r="37297" b="19152"/>
          <a:stretch/>
        </p:blipFill>
        <p:spPr>
          <a:xfrm>
            <a:off x="6052536" y="514443"/>
            <a:ext cx="2095112" cy="370332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/>
          <p:nvPr/>
        </p:nvSpPr>
        <p:spPr>
          <a:xfrm>
            <a:off x="334565" y="1676232"/>
            <a:ext cx="4372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300" i="0" u="none" strike="noStrike" cap="non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Happy Learning </a:t>
            </a:r>
            <a:r>
              <a:rPr lang="en" sz="33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!</a:t>
            </a:r>
            <a:endParaRPr sz="3300" i="0" u="none" strike="noStrike" cap="non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97" name="Google Shape;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74" y="683275"/>
            <a:ext cx="3757725" cy="8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457200" y="102184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dt" idx="10"/>
          </p:nvPr>
        </p:nvSpPr>
        <p:spPr>
          <a:xfrm>
            <a:off x="457200" y="4857749"/>
            <a:ext cx="21336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ftr" idx="11"/>
          </p:nvPr>
        </p:nvSpPr>
        <p:spPr>
          <a:xfrm>
            <a:off x="2640596" y="4857749"/>
            <a:ext cx="55077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204396" y="4857749"/>
            <a:ext cx="733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69519" y="142741"/>
            <a:ext cx="80049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1412081" y="930269"/>
            <a:ext cx="6319800" cy="23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ftr" idx="11"/>
          </p:nvPr>
        </p:nvSpPr>
        <p:spPr>
          <a:xfrm>
            <a:off x="1574006" y="4988871"/>
            <a:ext cx="55650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3932967" y="348900"/>
            <a:ext cx="12780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33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ftr" idx="11"/>
          </p:nvPr>
        </p:nvSpPr>
        <p:spPr>
          <a:xfrm>
            <a:off x="1712499" y="5010073"/>
            <a:ext cx="55644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3932967" y="348900"/>
            <a:ext cx="12780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33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ftr" idx="11"/>
          </p:nvPr>
        </p:nvSpPr>
        <p:spPr>
          <a:xfrm>
            <a:off x="1712499" y="5010073"/>
            <a:ext cx="55644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390424" y="497078"/>
            <a:ext cx="8363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ftr" idx="11"/>
          </p:nvPr>
        </p:nvSpPr>
        <p:spPr>
          <a:xfrm>
            <a:off x="2879178" y="4948409"/>
            <a:ext cx="3503400" cy="1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rgbClr val="7D7D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OBJECT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ctrTitle"/>
          </p:nvPr>
        </p:nvSpPr>
        <p:spPr>
          <a:xfrm>
            <a:off x="2938259" y="1851799"/>
            <a:ext cx="3267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5200" b="0" i="0">
                <a:solidFill>
                  <a:srgbClr val="365F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ftr" idx="11"/>
          </p:nvPr>
        </p:nvSpPr>
        <p:spPr>
          <a:xfrm>
            <a:off x="2879178" y="4948409"/>
            <a:ext cx="3503400" cy="1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rgbClr val="7D7D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OBJECT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3368992" y="2453440"/>
            <a:ext cx="2406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50889" y="4980883"/>
            <a:ext cx="216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8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ldNum" idx="12"/>
          </p:nvPr>
        </p:nvSpPr>
        <p:spPr>
          <a:xfrm>
            <a:off x="50889" y="4980883"/>
            <a:ext cx="216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3368992" y="2453440"/>
            <a:ext cx="2406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ldNum" idx="12"/>
          </p:nvPr>
        </p:nvSpPr>
        <p:spPr>
          <a:xfrm>
            <a:off x="50889" y="4980883"/>
            <a:ext cx="216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OBJECT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>
            <a:spLocks noGrp="1"/>
          </p:cNvSpPr>
          <p:nvPr>
            <p:ph type="title"/>
          </p:nvPr>
        </p:nvSpPr>
        <p:spPr>
          <a:xfrm>
            <a:off x="2936867" y="2199322"/>
            <a:ext cx="32754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43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ftr" idx="11"/>
          </p:nvPr>
        </p:nvSpPr>
        <p:spPr>
          <a:xfrm>
            <a:off x="708292" y="4920311"/>
            <a:ext cx="64473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34"/>
          <p:cNvSpPr txBox="1">
            <a:spLocks noGrp="1"/>
          </p:cNvSpPr>
          <p:nvPr>
            <p:ph type="dt" idx="10"/>
          </p:nvPr>
        </p:nvSpPr>
        <p:spPr>
          <a:xfrm>
            <a:off x="457452" y="4783454"/>
            <a:ext cx="2104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sldNum" idx="12"/>
          </p:nvPr>
        </p:nvSpPr>
        <p:spPr>
          <a:xfrm>
            <a:off x="7529030" y="4838548"/>
            <a:ext cx="1884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TITLE_AND_BODY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ctrTitle"/>
          </p:nvPr>
        </p:nvSpPr>
        <p:spPr>
          <a:xfrm>
            <a:off x="1260908" y="717750"/>
            <a:ext cx="662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>
            <a:spLocks noGrp="1"/>
          </p:cNvSpPr>
          <p:nvPr>
            <p:ph type="subTitle" idx="1"/>
          </p:nvPr>
        </p:nvSpPr>
        <p:spPr>
          <a:xfrm>
            <a:off x="1260902" y="2770350"/>
            <a:ext cx="662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9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0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rtl="0">
              <a:spcBef>
                <a:spcPts val="1600"/>
              </a:spcBef>
              <a:spcAft>
                <a:spcPts val="0"/>
              </a:spcAft>
              <a:buSzPts val="7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rtl="0">
              <a:spcBef>
                <a:spcPts val="1600"/>
              </a:spcBef>
              <a:spcAft>
                <a:spcPts val="1600"/>
              </a:spcAft>
              <a:buSzPts val="6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CUSTOM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aphicFrame>
        <p:nvGraphicFramePr>
          <p:cNvPr id="180" name="Google Shape;180;p41"/>
          <p:cNvGraphicFramePr/>
          <p:nvPr/>
        </p:nvGraphicFramePr>
        <p:xfrm>
          <a:off x="201942" y="83366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{2B9413B6-06D9-4716-A5BC-8756103C35D0}</a:tableStyleId>
              </a:tblPr>
              <a:tblGrid>
                <a:gridCol w="88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 Profile </a:t>
                      </a:r>
                      <a:endParaRPr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Business Insights for Marketing Team</a:t>
                      </a:r>
                      <a:endParaRPr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value customers who have many credit cards and prefer to engage online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Engage Online – Set up priority calling in lines – Upsell and Cross sell premium products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baseline="30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..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1" name="Google Shape;181;p41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6" name="Google Shape;186;p42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3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2" name="Google Shape;192;p44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6" name="Google Shape;196;p4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" name="Google Shape;197;p4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79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3050" rtl="0">
              <a:spcBef>
                <a:spcPts val="1600"/>
              </a:spcBef>
              <a:spcAft>
                <a:spcPts val="0"/>
              </a:spcAft>
              <a:buSzPts val="700"/>
              <a:buChar char="○"/>
              <a:defRPr/>
            </a:lvl8pPr>
            <a:lvl9pPr marL="4114800" lvl="8" indent="-266700" rtl="0">
              <a:spcBef>
                <a:spcPts val="1600"/>
              </a:spcBef>
              <a:spcAft>
                <a:spcPts val="16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45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/>
          <p:nvPr/>
        </p:nvSpPr>
        <p:spPr>
          <a:xfrm>
            <a:off x="1" y="-335"/>
            <a:ext cx="9144600" cy="5143800"/>
          </a:xfrm>
          <a:prstGeom prst="rect">
            <a:avLst/>
          </a:prstGeom>
          <a:solidFill>
            <a:srgbClr val="0E39A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47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2816" t="18359" r="37297" b="19152"/>
          <a:stretch/>
        </p:blipFill>
        <p:spPr>
          <a:xfrm>
            <a:off x="6052536" y="514443"/>
            <a:ext cx="2095112" cy="3703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7"/>
          <p:cNvSpPr txBox="1">
            <a:spLocks noGrp="1"/>
          </p:cNvSpPr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47"/>
          <p:cNvSpPr txBox="1"/>
          <p:nvPr/>
        </p:nvSpPr>
        <p:spPr>
          <a:xfrm>
            <a:off x="334565" y="1676232"/>
            <a:ext cx="4372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300" i="0" u="none" strike="noStrike" cap="non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Happy Learning </a:t>
            </a:r>
            <a:r>
              <a:rPr lang="en" sz="33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!</a:t>
            </a:r>
            <a:endParaRPr sz="3300" i="0" u="none" strike="noStrike" cap="non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06" name="Google Shape;2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75" y="769949"/>
            <a:ext cx="3071452" cy="12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Nunito"/>
              <a:buNone/>
              <a:defRPr sz="22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86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■"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○"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Char char="●"/>
              <a:defRPr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"/>
              <a:buChar char="○"/>
              <a:defRPr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600"/>
              <a:buFont typeface="Nunito"/>
              <a:buChar char="■"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2234400" y="4917657"/>
            <a:ext cx="4675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Proprietary content. © Great Learning. All Rights Reserved. Unauthorized use or distribution prohibited.</a:t>
            </a:r>
            <a:endParaRPr sz="700"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669500" y="68264"/>
            <a:ext cx="1395476" cy="57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6593" y="10"/>
            <a:ext cx="175500" cy="709221"/>
            <a:chOff x="6593" y="10"/>
            <a:chExt cx="175500" cy="709221"/>
          </a:xfrm>
        </p:grpSpPr>
        <p:sp>
          <p:nvSpPr>
            <p:cNvPr id="57" name="Google Shape;57;p13"/>
            <p:cNvSpPr/>
            <p:nvPr/>
          </p:nvSpPr>
          <p:spPr>
            <a:xfrm>
              <a:off x="6593" y="10"/>
              <a:ext cx="175500" cy="355500"/>
            </a:xfrm>
            <a:prstGeom prst="rect">
              <a:avLst/>
            </a:prstGeom>
            <a:solidFill>
              <a:srgbClr val="0E3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6593" y="353731"/>
              <a:ext cx="175500" cy="355500"/>
            </a:xfrm>
            <a:prstGeom prst="rect">
              <a:avLst/>
            </a:prstGeom>
            <a:solidFill>
              <a:srgbClr val="197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Nunito"/>
              <a:buNone/>
              <a:defRPr sz="22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161" name="Google Shape;161;p37"/>
          <p:cNvSpPr txBox="1">
            <a:spLocks noGrp="1"/>
          </p:cNvSpPr>
          <p:nvPr>
            <p:ph type="body" idx="1"/>
          </p:nvPr>
        </p:nvSpPr>
        <p:spPr>
          <a:xfrm>
            <a:off x="311700" y="86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■"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○"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Char char="●"/>
              <a:defRPr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"/>
              <a:buChar char="○"/>
              <a:defRPr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600"/>
              <a:buFont typeface="Nunito"/>
              <a:buChar char="■"/>
              <a:defRPr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2" name="Google Shape;162;p37"/>
          <p:cNvSpPr txBox="1"/>
          <p:nvPr/>
        </p:nvSpPr>
        <p:spPr>
          <a:xfrm>
            <a:off x="2234400" y="4917657"/>
            <a:ext cx="4675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Proprietary content. © Great Learning. All Rights Reserved. Unauthorized use or distribution prohibited.</a:t>
            </a:r>
            <a:endParaRPr sz="700"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" name="Google Shape;163;p37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buNone/>
              <a:defRPr sz="8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500" y="68264"/>
            <a:ext cx="1395476" cy="57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37"/>
          <p:cNvGrpSpPr/>
          <p:nvPr/>
        </p:nvGrpSpPr>
        <p:grpSpPr>
          <a:xfrm>
            <a:off x="6593" y="10"/>
            <a:ext cx="175500" cy="709221"/>
            <a:chOff x="6593" y="10"/>
            <a:chExt cx="175500" cy="709221"/>
          </a:xfrm>
        </p:grpSpPr>
        <p:sp>
          <p:nvSpPr>
            <p:cNvPr id="166" name="Google Shape;166;p37"/>
            <p:cNvSpPr/>
            <p:nvPr/>
          </p:nvSpPr>
          <p:spPr>
            <a:xfrm>
              <a:off x="6593" y="10"/>
              <a:ext cx="175500" cy="355500"/>
            </a:xfrm>
            <a:prstGeom prst="rect">
              <a:avLst/>
            </a:prstGeom>
            <a:solidFill>
              <a:srgbClr val="0E3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7"/>
            <p:cNvSpPr/>
            <p:nvPr/>
          </p:nvSpPr>
          <p:spPr>
            <a:xfrm>
              <a:off x="6593" y="353731"/>
              <a:ext cx="175500" cy="355500"/>
            </a:xfrm>
            <a:prstGeom prst="rect">
              <a:avLst/>
            </a:prstGeom>
            <a:solidFill>
              <a:srgbClr val="197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/>
        </p:nvSpPr>
        <p:spPr>
          <a:xfrm>
            <a:off x="669600" y="759550"/>
            <a:ext cx="777600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dirty="0">
                <a:solidFill>
                  <a:schemeClr val="accent6"/>
                </a:solidFill>
                <a:effectLst/>
                <a:latin typeface="Inter"/>
              </a:rPr>
              <a:t>Stock Market News Sentiment Analysis and Summarization</a:t>
            </a:r>
            <a:endParaRPr sz="4400" b="1" dirty="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48"/>
          <p:cNvSpPr txBox="1"/>
          <p:nvPr/>
        </p:nvSpPr>
        <p:spPr>
          <a:xfrm>
            <a:off x="669600" y="2120550"/>
            <a:ext cx="671927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dirty="0">
                <a:solidFill>
                  <a:schemeClr val="accent6"/>
                </a:solidFill>
                <a:effectLst/>
                <a:latin typeface="Inter"/>
              </a:rPr>
              <a:t>Natural</a:t>
            </a:r>
            <a:r>
              <a:rPr lang="en-US" sz="3200" b="0" i="0" dirty="0">
                <a:solidFill>
                  <a:srgbClr val="48454E"/>
                </a:solidFill>
                <a:effectLst/>
                <a:latin typeface="Inter"/>
              </a:rPr>
              <a:t> </a:t>
            </a:r>
            <a:r>
              <a:rPr lang="en-US" sz="3200" b="0" i="0" dirty="0">
                <a:solidFill>
                  <a:schemeClr val="accent6"/>
                </a:solidFill>
                <a:effectLst/>
                <a:latin typeface="Inter"/>
              </a:rPr>
              <a:t>Language</a:t>
            </a:r>
            <a:r>
              <a:rPr lang="en-US" sz="3200" b="0" i="0" dirty="0">
                <a:solidFill>
                  <a:srgbClr val="48454E"/>
                </a:solidFill>
                <a:effectLst/>
                <a:latin typeface="Inter"/>
              </a:rPr>
              <a:t> </a:t>
            </a:r>
            <a:r>
              <a:rPr lang="en-US" sz="3200" b="0" i="0" dirty="0">
                <a:solidFill>
                  <a:schemeClr val="accent6"/>
                </a:solidFill>
                <a:effectLst/>
                <a:latin typeface="Inter"/>
              </a:rPr>
              <a:t>Processing</a:t>
            </a:r>
            <a:endParaRPr sz="3200" dirty="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48"/>
          <p:cNvSpPr txBox="1"/>
          <p:nvPr/>
        </p:nvSpPr>
        <p:spPr>
          <a:xfrm>
            <a:off x="747124" y="2730360"/>
            <a:ext cx="247847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rPr>
              <a:t>14</a:t>
            </a:r>
            <a:r>
              <a:rPr lang="en" sz="2200" baseline="30000" dirty="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rPr>
              <a:t>th</a:t>
            </a:r>
            <a:r>
              <a:rPr lang="en" sz="2200" dirty="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rPr>
              <a:t> April 2025</a:t>
            </a:r>
            <a:endParaRPr sz="2200" dirty="0">
              <a:solidFill>
                <a:srgbClr val="0E39A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FEDD40BB-FE49-C946-86B6-7DE8CCC5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D0098883-30EC-4D7D-EB46-80F127750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C293C-1881-8324-9F6A-C3A373AC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0" y="2795284"/>
            <a:ext cx="5712466" cy="1971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686DF-F780-D24D-5DEC-A8488394F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0" y="709579"/>
            <a:ext cx="7959950" cy="20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7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B09F1869-47D0-2D6E-8031-511B91379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1A938B98-F52A-FE2B-9159-DB7571DE42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8CE81-5741-FF73-2FFC-50EB4CB0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911"/>
            <a:ext cx="8723150" cy="271228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B0202C6-96F4-9C57-07FE-5798865D3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50" y="3916471"/>
            <a:ext cx="78289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Volume Spikes ≠ Price Spikes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 volume doesn’t always mean big price movement — sometimes price remains flat.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Sharp price movements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often occur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volume surges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reactions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external factors.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There's a consistent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volume, but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shows higher variability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105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8F33E006-2955-F47F-D437-A68E1F83A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F82FC94F-0132-6140-9385-D4E7BBDDF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E506B-B1F4-A17D-DDFE-4D8E20BC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35" y="805640"/>
            <a:ext cx="2408129" cy="2293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55067-EF35-590F-50DC-EB521CDCD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90" y="992322"/>
            <a:ext cx="3696020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6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6012DEA8-C22E-BB8F-A859-35DDD71F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B5BEEFAC-E6A7-D7EA-04FC-2D29DF2E8F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EE5F04-9432-1D63-FFD7-AA8AEC3B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13" y="3536479"/>
            <a:ext cx="3524006" cy="9364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BF227B-7D56-758B-345F-134106B9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7" y="3488297"/>
            <a:ext cx="3394324" cy="10327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67C017-332C-F590-F7A6-F2052EBD0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000" y="709579"/>
            <a:ext cx="5637600" cy="223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4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3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E39A9"/>
                </a:solidFill>
              </a:rPr>
              <a:t>Data Preprocessing	</a:t>
            </a:r>
            <a:endParaRPr sz="240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AE685-1655-8706-C09A-7E474C19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709579"/>
            <a:ext cx="7315201" cy="1191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DC85C6-F528-27C7-F0BD-93F261947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19" y="1772399"/>
            <a:ext cx="4633362" cy="701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218FFA-E152-C983-22AA-9DE1B61AC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77" y="2313466"/>
            <a:ext cx="6988146" cy="3200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605D6-E882-F600-5612-1964F155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396" y="1116840"/>
            <a:ext cx="2851971" cy="2424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2C6899-4CDA-A5A0-D9CB-5BA29B47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49" y="1078454"/>
            <a:ext cx="2851971" cy="2465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72AFB-B6F2-BA64-15EC-33FDDCD4A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850" y="3784767"/>
            <a:ext cx="4260300" cy="771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86D30-9EBB-2F26-C4CD-2998FB15F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99" y="3717072"/>
            <a:ext cx="3720101" cy="838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289800-F562-9B78-040D-E0A431482B15}"/>
              </a:ext>
            </a:extLst>
          </p:cNvPr>
          <p:cNvSpPr txBox="1"/>
          <p:nvPr/>
        </p:nvSpPr>
        <p:spPr>
          <a:xfrm>
            <a:off x="3293180" y="1189378"/>
            <a:ext cx="23393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Word2Vec</a:t>
            </a:r>
            <a:r>
              <a:rPr lang="en-US" sz="1200" dirty="0"/>
              <a:t> is a popular technique in natural language processing (NLP) </a:t>
            </a:r>
          </a:p>
          <a:p>
            <a:r>
              <a:rPr lang="en-US" sz="1200" dirty="0"/>
              <a:t>for </a:t>
            </a:r>
            <a:r>
              <a:rPr lang="en-US" sz="1200" b="1" dirty="0"/>
              <a:t>transforming words into vector representations</a:t>
            </a:r>
            <a:r>
              <a:rPr lang="en-US" sz="1200" dirty="0"/>
              <a:t>—essentially,</a:t>
            </a:r>
          </a:p>
          <a:p>
            <a:r>
              <a:rPr lang="en-US" sz="1200" dirty="0"/>
              <a:t> turning words into numbers that a machine can understand, while capturing</a:t>
            </a:r>
          </a:p>
          <a:p>
            <a:r>
              <a:rPr lang="en-US" sz="1200" dirty="0"/>
              <a:t> their meaning and relationships.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259A7-8853-748C-CD4E-5A7AF931EE43}"/>
              </a:ext>
            </a:extLst>
          </p:cNvPr>
          <p:cNvSpPr txBox="1"/>
          <p:nvPr/>
        </p:nvSpPr>
        <p:spPr>
          <a:xfrm>
            <a:off x="510540" y="60543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1F1F1F"/>
                </a:solidFill>
                <a:effectLst/>
                <a:latin typeface="+mj-lt"/>
              </a:rPr>
              <a:t>Base Model - </a:t>
            </a:r>
            <a:r>
              <a:rPr lang="en-US" sz="1800" b="1" dirty="0">
                <a:latin typeface="+mj-lt"/>
              </a:rPr>
              <a:t>Word2Vec</a:t>
            </a:r>
            <a:endParaRPr lang="en-US" sz="1800" dirty="0"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DDFA73C-9717-86FC-9F8C-695E44499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>
            <a:extLst>
              <a:ext uri="{FF2B5EF4-FFF2-40B4-BE49-F238E27FC236}">
                <a16:creationId xmlns:a16="http://schemas.microsoft.com/office/drawing/2014/main" id="{C8698005-2661-09D8-FE3F-CA6DB87ABB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7AEBB-5BCE-1A8C-E067-4C7C1B160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1" y="1104899"/>
            <a:ext cx="3151591" cy="250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D9056-B89B-72A6-E6FC-7BBDB5FB9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877" y="902882"/>
            <a:ext cx="2940791" cy="2698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14FBA-BA6F-5838-8FEF-EC4EE76F9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93" y="3756836"/>
            <a:ext cx="4180237" cy="924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207A11-8395-AC40-B534-9A92970FC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530" y="3794585"/>
            <a:ext cx="4333064" cy="793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43D7C-A3AC-9858-A5A2-6B9252A12103}"/>
              </a:ext>
            </a:extLst>
          </p:cNvPr>
          <p:cNvSpPr txBox="1"/>
          <p:nvPr/>
        </p:nvSpPr>
        <p:spPr>
          <a:xfrm>
            <a:off x="3489960" y="1066057"/>
            <a:ext cx="2090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GloVe</a:t>
            </a:r>
            <a:r>
              <a:rPr lang="en-US" sz="1200" dirty="0"/>
              <a:t> is an unsupervised learning algorithm developed by</a:t>
            </a:r>
          </a:p>
          <a:p>
            <a:r>
              <a:rPr lang="en-US" sz="1200" dirty="0"/>
              <a:t> researchers at Stanford for </a:t>
            </a:r>
            <a:r>
              <a:rPr lang="en-US" sz="1200" b="1" dirty="0"/>
              <a:t>generating word embeddings</a:t>
            </a:r>
            <a:r>
              <a:rPr lang="en-US" sz="1200" dirty="0"/>
              <a:t>. </a:t>
            </a:r>
          </a:p>
          <a:p>
            <a:r>
              <a:rPr lang="en-US" sz="1200" dirty="0"/>
              <a:t>It combines the </a:t>
            </a:r>
            <a:r>
              <a:rPr lang="en-US" sz="1200" b="1" dirty="0"/>
              <a:t>global statistical information</a:t>
            </a:r>
            <a:r>
              <a:rPr lang="en-US" sz="1200" dirty="0"/>
              <a:t> of a corpus</a:t>
            </a:r>
          </a:p>
          <a:p>
            <a:r>
              <a:rPr lang="en-US" sz="1200" dirty="0"/>
              <a:t> (like how often words co-occur) with the </a:t>
            </a:r>
            <a:r>
              <a:rPr lang="en-US" sz="1200" b="1" dirty="0"/>
              <a:t>local context</a:t>
            </a:r>
            <a:r>
              <a:rPr lang="en-US" sz="1200" dirty="0"/>
              <a:t> of words to </a:t>
            </a:r>
          </a:p>
          <a:p>
            <a:r>
              <a:rPr lang="en-US" sz="1200" dirty="0"/>
              <a:t>produce word vectors.</a:t>
            </a:r>
          </a:p>
          <a:p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B12EB-D76F-4CE2-6E94-ED04DEA783E2}"/>
              </a:ext>
            </a:extLst>
          </p:cNvPr>
          <p:cNvSpPr txBox="1"/>
          <p:nvPr/>
        </p:nvSpPr>
        <p:spPr>
          <a:xfrm>
            <a:off x="342900" y="615473"/>
            <a:ext cx="243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Base Model - </a:t>
            </a:r>
            <a:r>
              <a:rPr lang="en-US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GloVe</a:t>
            </a:r>
            <a:endParaRPr lang="en-US" sz="180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6468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7D156C9-0CFF-CBAF-2567-F618859E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>
            <a:extLst>
              <a:ext uri="{FF2B5EF4-FFF2-40B4-BE49-F238E27FC236}">
                <a16:creationId xmlns:a16="http://schemas.microsoft.com/office/drawing/2014/main" id="{B15C4758-7236-DD7D-8F51-2891F87C5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974D3-A181-D82E-3355-717419BF9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540070"/>
            <a:ext cx="4785775" cy="480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FE516-0A1B-3748-D6F2-D7E8BB41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6" y="1290773"/>
            <a:ext cx="2554744" cy="2159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6A4C9-A804-C488-B241-EDE9666B1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450628"/>
            <a:ext cx="3066584" cy="1966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0E5053-FFE8-BD33-5B19-ED4325532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16" y="3782487"/>
            <a:ext cx="3857200" cy="887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EBDB4-4E3F-7D30-CBCB-FD397056B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40" y="3864224"/>
            <a:ext cx="4271118" cy="723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32ED45-D98A-F782-0A3F-7E06CD426D5F}"/>
              </a:ext>
            </a:extLst>
          </p:cNvPr>
          <p:cNvSpPr txBox="1"/>
          <p:nvPr/>
        </p:nvSpPr>
        <p:spPr>
          <a:xfrm>
            <a:off x="3066399" y="1112770"/>
            <a:ext cx="301120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A </a:t>
            </a:r>
            <a:r>
              <a:rPr lang="en-US" b="1" dirty="0"/>
              <a:t>Sentence Transformer</a:t>
            </a:r>
            <a:r>
              <a:rPr lang="en-US" dirty="0"/>
              <a:t> is a type of model that converts </a:t>
            </a:r>
            <a:r>
              <a:rPr lang="en-US" b="1" dirty="0"/>
              <a:t>entire sentences</a:t>
            </a:r>
            <a:r>
              <a:rPr lang="en-US" dirty="0"/>
              <a:t> (not just individual words) into </a:t>
            </a:r>
            <a:r>
              <a:rPr lang="en-US" b="1" dirty="0"/>
              <a:t>dense vector embeddings</a:t>
            </a:r>
            <a:r>
              <a:rPr lang="en-US" dirty="0"/>
              <a:t> that capture their </a:t>
            </a:r>
            <a:r>
              <a:rPr lang="en-US" b="1" dirty="0"/>
              <a:t>semantic meaning</a:t>
            </a:r>
            <a:r>
              <a:rPr lang="en-US" dirty="0"/>
              <a:t>. These embeddings are designed so that </a:t>
            </a:r>
            <a:r>
              <a:rPr lang="en-US" b="1" dirty="0"/>
              <a:t>similar sentences are close together in vector space</a:t>
            </a:r>
            <a:r>
              <a:rPr lang="en-US" dirty="0"/>
              <a:t>, even if they use different words. It builds on the </a:t>
            </a:r>
            <a:r>
              <a:rPr lang="en-US" b="1" dirty="0"/>
              <a:t>Transformer architecture</a:t>
            </a:r>
            <a:r>
              <a:rPr lang="en-US" dirty="0"/>
              <a:t>, especially BERT and its variants.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14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744C953-94BA-D6B3-9BD4-D7B342C84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>
            <a:extLst>
              <a:ext uri="{FF2B5EF4-FFF2-40B4-BE49-F238E27FC236}">
                <a16:creationId xmlns:a16="http://schemas.microsoft.com/office/drawing/2014/main" id="{4CB38D97-9CB8-697A-1CDD-506CB1E001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C8FC3-E2F7-4EE2-E451-542B0FDA7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2" y="621658"/>
            <a:ext cx="2903472" cy="495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29566-87A3-1EED-4BBE-87ABFCF4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358706"/>
            <a:ext cx="2575079" cy="189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0B107C-A717-1AB0-8927-E791C868B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48" y="1194358"/>
            <a:ext cx="3123293" cy="2055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69C44-3039-23DD-7296-B91C8FCBE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17" y="3815375"/>
            <a:ext cx="4054668" cy="657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FFD2B6-EFDF-DBD7-30D1-372AC2F2A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599" y="3702154"/>
            <a:ext cx="3632007" cy="6859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19916D-FD9D-080E-332D-DBCBEF3BD012}"/>
              </a:ext>
            </a:extLst>
          </p:cNvPr>
          <p:cNvSpPr txBox="1"/>
          <p:nvPr/>
        </p:nvSpPr>
        <p:spPr>
          <a:xfrm>
            <a:off x="3718560" y="1358706"/>
            <a:ext cx="20955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glove model is finely tuned for the better. Pre-trained models are more powerful .Tuning the chart makes More accurate.  </a:t>
            </a:r>
          </a:p>
        </p:txBody>
      </p:sp>
    </p:spTree>
    <p:extLst>
      <p:ext uri="{BB962C8B-B14F-4D97-AF65-F5344CB8AC3E}">
        <p14:creationId xmlns:p14="http://schemas.microsoft.com/office/powerpoint/2010/main" val="2377604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AEF1060-CF78-41F5-CB1B-FAA49300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>
            <a:extLst>
              <a:ext uri="{FF2B5EF4-FFF2-40B4-BE49-F238E27FC236}">
                <a16:creationId xmlns:a16="http://schemas.microsoft.com/office/drawing/2014/main" id="{A8CA8DBA-01D3-30B3-BD36-73F5BFD7E7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4DB06-89F6-D3AA-8983-1E0A5DB3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06" y="629967"/>
            <a:ext cx="3635055" cy="685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C8FD1-1222-D278-7B2F-22296091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67" y="1139345"/>
            <a:ext cx="2646293" cy="2457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1D901-A8BD-F419-F9C2-CAAD5597C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742" y="1152744"/>
            <a:ext cx="2899752" cy="2413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4411B5-C2DE-FB85-2797-E84B5366A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51" y="3824979"/>
            <a:ext cx="3112262" cy="688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F03383-2BB9-196C-E6C2-1618F0D9F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899691"/>
            <a:ext cx="3995033" cy="688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47E3BA-D9FC-3376-60F6-3C4DD6FE3ACE}"/>
              </a:ext>
            </a:extLst>
          </p:cNvPr>
          <p:cNvSpPr txBox="1"/>
          <p:nvPr/>
        </p:nvSpPr>
        <p:spPr>
          <a:xfrm>
            <a:off x="3476721" y="1396694"/>
            <a:ext cx="22707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Word2Vec is static , so even a tuned model cant understand contextual word meanings, tuning requires ample data to be effective.word2Vec works well in resource-limited environments.</a:t>
            </a:r>
          </a:p>
        </p:txBody>
      </p:sp>
    </p:spTree>
    <p:extLst>
      <p:ext uri="{BB962C8B-B14F-4D97-AF65-F5344CB8AC3E}">
        <p14:creationId xmlns:p14="http://schemas.microsoft.com/office/powerpoint/2010/main" val="68581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E39A9"/>
                </a:solidFill>
              </a:rPr>
              <a:t>Contents / Agenda</a:t>
            </a:r>
            <a:endParaRPr sz="2400">
              <a:solidFill>
                <a:srgbClr val="0E39A9"/>
              </a:solidFill>
            </a:endParaRPr>
          </a:p>
        </p:txBody>
      </p:sp>
      <p:sp>
        <p:nvSpPr>
          <p:cNvPr id="219" name="Google Shape;219;p49"/>
          <p:cNvSpPr txBox="1"/>
          <p:nvPr/>
        </p:nvSpPr>
        <p:spPr>
          <a:xfrm>
            <a:off x="325250" y="808475"/>
            <a:ext cx="8397900" cy="24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Executive Summary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Business Problem Overview and Solution Approach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EDA Results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Data Preprocessing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Model Performance Summary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Appendix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B0922C5-69C8-EBC3-65E5-B1683992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>
            <a:extLst>
              <a:ext uri="{FF2B5EF4-FFF2-40B4-BE49-F238E27FC236}">
                <a16:creationId xmlns:a16="http://schemas.microsoft.com/office/drawing/2014/main" id="{46FF9DD8-075C-1760-5D39-5178C2131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Evaluation Criterion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85497-BA7A-BA88-8D60-C40C6346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570616"/>
            <a:ext cx="4976291" cy="510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BC648-ED55-9FC8-69C5-1373005E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676" y="1316747"/>
            <a:ext cx="2550248" cy="2311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C58AB-5BAF-0B01-0E86-45309102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50" y="1196340"/>
            <a:ext cx="2874076" cy="2594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5C478-26BA-9214-D24B-26EE9E22F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350" y="4000184"/>
            <a:ext cx="4204800" cy="57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0F9AD-50D0-009D-EB05-0DE0A3766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232" y="3946950"/>
            <a:ext cx="2561906" cy="561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17C109-1D94-E423-0870-E45248656907}"/>
              </a:ext>
            </a:extLst>
          </p:cNvPr>
          <p:cNvSpPr txBox="1"/>
          <p:nvPr/>
        </p:nvSpPr>
        <p:spPr>
          <a:xfrm>
            <a:off x="3270420" y="1403291"/>
            <a:ext cx="2407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tuned Sentence Transformer is a pre-trained model</a:t>
            </a:r>
          </a:p>
          <a:p>
            <a:r>
              <a:rPr lang="en-US" dirty="0"/>
              <a:t> that has been fine tuned on a specific task or domain.</a:t>
            </a:r>
          </a:p>
          <a:p>
            <a:r>
              <a:rPr lang="en-US" dirty="0"/>
              <a:t>For semantic search , tuned embedding gets </a:t>
            </a:r>
            <a:r>
              <a:rPr lang="en-US" dirty="0" err="1"/>
              <a:t>better.,Compact</a:t>
            </a:r>
            <a:r>
              <a:rPr lang="en-US" dirty="0"/>
              <a:t> models with better accuracy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13CA4B2-342F-56BC-9330-4609B27BF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Embeddings are more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task-aware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7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5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Sentiment Analysis - Model Building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3B750-E518-6ABD-E6B6-A649D231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722" y="2129751"/>
            <a:ext cx="5395428" cy="883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7A42C-20BF-2939-3C11-5A54B231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64" y="1010399"/>
            <a:ext cx="4968671" cy="701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E9225-C9E7-4BEE-1913-244423944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00" y="787199"/>
            <a:ext cx="2849027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6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 dirty="0">
                <a:solidFill>
                  <a:srgbClr val="0E39A9"/>
                </a:solidFill>
              </a:rPr>
              <a:t>Sentiment Analysis - Model Improvement</a:t>
            </a:r>
            <a:endParaRPr sz="2350" dirty="0">
              <a:solidFill>
                <a:srgbClr val="0E39A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4C072-CCBD-9346-F043-D40C1B9308A7}"/>
              </a:ext>
            </a:extLst>
          </p:cNvPr>
          <p:cNvSpPr txBox="1"/>
          <p:nvPr/>
        </p:nvSpPr>
        <p:spPr>
          <a:xfrm>
            <a:off x="420850" y="709579"/>
            <a:ext cx="33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/>
              <a:t>comparing the </a:t>
            </a:r>
            <a:r>
              <a:rPr lang="en-US" sz="1200" b="1" dirty="0"/>
              <a:t>training performance</a:t>
            </a:r>
            <a:r>
              <a:rPr lang="en-US" sz="1200" dirty="0"/>
              <a:t> of </a:t>
            </a:r>
            <a:r>
              <a:rPr lang="en-US" sz="1200" b="1" dirty="0"/>
              <a:t>six different models</a:t>
            </a:r>
            <a:r>
              <a:rPr lang="en-US" sz="1200" dirty="0"/>
              <a:t>, which vary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type of word embeddings used (Word2Vec, </a:t>
            </a:r>
            <a:r>
              <a:rPr lang="en-US" sz="1200" dirty="0" err="1"/>
              <a:t>GloVe</a:t>
            </a:r>
            <a:r>
              <a:rPr lang="en-US" sz="1200" dirty="0"/>
              <a:t>, Sentence Transformer),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Whether the model is </a:t>
            </a:r>
            <a:r>
              <a:rPr lang="en-US" sz="1200" b="1" dirty="0"/>
              <a:t>base</a:t>
            </a:r>
            <a:r>
              <a:rPr lang="en-US" sz="1200" dirty="0"/>
              <a:t> or </a:t>
            </a:r>
            <a:r>
              <a:rPr lang="en-US" sz="1200" b="1" dirty="0"/>
              <a:t>tuned</a:t>
            </a:r>
            <a:r>
              <a:rPr lang="en-US" sz="1200" dirty="0"/>
              <a:t>.</a:t>
            </a:r>
          </a:p>
          <a:p>
            <a:endParaRPr lang="en-US" sz="1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994260-BDE6-FE0A-7AA3-22908E54A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950" y="744758"/>
            <a:ext cx="440101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b="1" dirty="0" err="1">
                <a:solidFill>
                  <a:schemeClr val="tx1"/>
                </a:solidFill>
                <a:latin typeface="+mn-lt"/>
              </a:rPr>
              <a:t>B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ase_train_wv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base_train_gl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base_train_st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etc. are likely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DataFrames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or Series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that store training metrics like accuracy, precision, recall, F1-score,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.T means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transpose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switching rows and columns.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Why? Because each model's metrics are probably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 a column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and to line them up side by side, we need to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transpose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so the metrics become rows.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pd.concat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([...], axis=1):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Combines all these transposed models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column-wise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into one big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DataFrame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This way, you end up with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 single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DataFrame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where: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Rows = metrics (e.g., accuracy, precision, etc.)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Columns = different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9757F-43AF-6260-2F46-D9376483C123}"/>
              </a:ext>
            </a:extLst>
          </p:cNvPr>
          <p:cNvSpPr txBox="1"/>
          <p:nvPr/>
        </p:nvSpPr>
        <p:spPr>
          <a:xfrm>
            <a:off x="514800" y="1786920"/>
            <a:ext cx="3439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/>
              <a:t>This code lets you </a:t>
            </a:r>
            <a:r>
              <a:rPr lang="en-US" sz="1200" b="1" dirty="0"/>
              <a:t>compare model performance side by side</a:t>
            </a:r>
            <a:r>
              <a:rPr lang="en-US" sz="1200" dirty="0"/>
              <a:t>, making it easy to see: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Which embeddings perform better,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Whether tuning helps,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Which model is overall best for your training set.</a:t>
            </a:r>
          </a:p>
          <a:p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F4FA5-3FBB-B364-EC80-0EAD2839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" y="3457592"/>
            <a:ext cx="8419728" cy="11742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6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 dirty="0">
                <a:solidFill>
                  <a:srgbClr val="0E39A9"/>
                </a:solidFill>
              </a:rPr>
              <a:t>Sentiment Analysis – Final Model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9CA98-ECF9-C7C8-E798-18183C28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18" y="709579"/>
            <a:ext cx="3970364" cy="251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3EACA-BC12-6D08-900E-83F744B0D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00" y="1033848"/>
            <a:ext cx="7931535" cy="1383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602ECB-563C-1323-4035-81881233D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27" y="2928736"/>
            <a:ext cx="4022782" cy="358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EC8BCD-6634-7C42-5C4F-EA12D7A1B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018" y="2417520"/>
            <a:ext cx="4279117" cy="22893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AE8C87-ED6B-FAC6-454D-B9B36D40C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18" y="3953819"/>
            <a:ext cx="3600000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4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8DA393C-F75B-06F2-DD6B-2B1C86EA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2" y="643775"/>
            <a:ext cx="4892464" cy="367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37E730-7483-135D-4522-FFB156B02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39" y="1011044"/>
            <a:ext cx="2421279" cy="36752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190439-EA8A-A080-0D6F-3A10B7895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850" y="1011044"/>
            <a:ext cx="2731243" cy="16564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76C8BF-DE85-EAE0-9564-9A84AAF5C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472" y="3174380"/>
            <a:ext cx="5843767" cy="1431458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BD78170-30AE-8E74-3071-161C77AF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0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6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 dirty="0">
                <a:solidFill>
                  <a:srgbClr val="0E39A9"/>
                </a:solidFill>
              </a:rPr>
              <a:t>Content Summarization – Modeling Approach</a:t>
            </a:r>
            <a:endParaRPr sz="235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2ACE7-E0CF-B55E-58D6-605A4AC6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" y="680199"/>
            <a:ext cx="3322608" cy="285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5CC625-BABE-5BE4-DF78-25071858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82" y="2237227"/>
            <a:ext cx="2377646" cy="1806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70E59-6F12-F174-B600-19A60CC54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322" y="1084989"/>
            <a:ext cx="2068006" cy="1066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4CCCB-520D-CE66-827F-D897E52E7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62" y="3913357"/>
            <a:ext cx="4737619" cy="883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9F7D2F-3F88-A6E1-8C63-5CFA74BB0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7926" y="609599"/>
            <a:ext cx="5190756" cy="3100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EE4795-CBDA-60FB-A1D9-F9A9F7213769}"/>
              </a:ext>
            </a:extLst>
          </p:cNvPr>
          <p:cNvSpPr txBox="1"/>
          <p:nvPr/>
        </p:nvSpPr>
        <p:spPr>
          <a:xfrm>
            <a:off x="5608320" y="4122420"/>
            <a:ext cx="3425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Inference: Transformer model is best. With the transformer, the task is achieved.</a:t>
            </a:r>
          </a:p>
        </p:txBody>
      </p:sp>
    </p:spTree>
    <p:extLst>
      <p:ext uri="{BB962C8B-B14F-4D97-AF65-F5344CB8AC3E}">
        <p14:creationId xmlns:p14="http://schemas.microsoft.com/office/powerpoint/2010/main" val="440522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7"/>
          <p:cNvSpPr/>
          <p:nvPr/>
        </p:nvSpPr>
        <p:spPr>
          <a:xfrm>
            <a:off x="0" y="3442950"/>
            <a:ext cx="9162600" cy="78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57"/>
          <p:cNvSpPr txBox="1"/>
          <p:nvPr/>
        </p:nvSpPr>
        <p:spPr>
          <a:xfrm>
            <a:off x="32525" y="3526575"/>
            <a:ext cx="44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APPENDIX</a:t>
            </a:r>
            <a:endParaRPr sz="2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8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E39A9"/>
                </a:solidFill>
              </a:rPr>
              <a:t>Data Background and Contents</a:t>
            </a:r>
            <a:endParaRPr sz="240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BF3AB-70A3-D003-7EE5-C93BB6F2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4" y="796474"/>
            <a:ext cx="8370986" cy="1677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B1470-F992-2727-F0B4-D54A009DB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81" y="2560480"/>
            <a:ext cx="2260066" cy="1918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C01D7-22BE-B69D-CB27-BADD8C41D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00" y="2560480"/>
            <a:ext cx="3758400" cy="20331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0"/>
          <p:cNvSpPr txBox="1">
            <a:spLocks noGrp="1"/>
          </p:cNvSpPr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0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E39A9"/>
                </a:solidFill>
              </a:rPr>
              <a:t>Executive Summary</a:t>
            </a:r>
            <a:endParaRPr sz="2400">
              <a:solidFill>
                <a:srgbClr val="0E39A9"/>
              </a:solidFill>
            </a:endParaRPr>
          </a:p>
        </p:txBody>
      </p:sp>
      <p:sp>
        <p:nvSpPr>
          <p:cNvPr id="225" name="Google Shape;225;p50"/>
          <p:cNvSpPr txBox="1"/>
          <p:nvPr/>
        </p:nvSpPr>
        <p:spPr>
          <a:xfrm>
            <a:off x="325250" y="808475"/>
            <a:ext cx="8397900" cy="414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Data set is carefully validated for univariant and bi variant Analysis . Data is processes for validating under training and Test ,along with validation.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endParaRPr lang="en-US" sz="16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With the data, model is generated on Word2vec, Glove and sentence transformer 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endParaRPr lang="en-US" sz="16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Both base and Tuned are generated for the analysis.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Sentimental analysis is performed on the six-model generated. This will help to generate the summarization on the words based on the requirement 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endParaRPr lang="en-US" sz="16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Then the final output is generated to sort the data set based on the positive and negative feedbacks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title"/>
          </p:nvPr>
        </p:nvSpPr>
        <p:spPr>
          <a:xfrm>
            <a:off x="432950" y="583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Business Problem Overview and Solution Approach</a:t>
            </a:r>
            <a:endParaRPr sz="2400" dirty="0">
              <a:solidFill>
                <a:srgbClr val="0E39A9"/>
              </a:solidFill>
            </a:endParaRPr>
          </a:p>
        </p:txBody>
      </p:sp>
      <p:sp>
        <p:nvSpPr>
          <p:cNvPr id="231" name="Google Shape;231;p51"/>
          <p:cNvSpPr txBox="1"/>
          <p:nvPr/>
        </p:nvSpPr>
        <p:spPr>
          <a:xfrm>
            <a:off x="325250" y="1296031"/>
            <a:ext cx="8397900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Stock price varies in every sec in this modern world. As a result , invertment firms need sophisticated tools to analyze market sentiment and integrate this information into their investment stratergies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1270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The solution approach  is an AI driven sentiment analysis system that will automatically</a:t>
            </a:r>
          </a:p>
          <a:p>
            <a:pPr marL="1270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rocess and analyze news articles to guage market sentiment and summerizing the news at a news at a weekly level to enchancethe accuracy of their stock price predictions and optimize investment stratergies.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/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sp>
        <p:nvSpPr>
          <p:cNvPr id="237" name="Google Shape;237;p52"/>
          <p:cNvSpPr txBox="1"/>
          <p:nvPr/>
        </p:nvSpPr>
        <p:spPr>
          <a:xfrm>
            <a:off x="202550" y="578075"/>
            <a:ext cx="8397900" cy="59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In the Univariate analysis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4880A-FEF5-1E9E-01B8-8B67A1805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" y="1252800"/>
            <a:ext cx="4482289" cy="3402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69E9A-0417-8D37-D1B3-AFD377043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468" y="709579"/>
            <a:ext cx="4001032" cy="3945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2736520F-BE3E-4642-F051-2D39E6059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51C31441-4315-C8C8-F420-4FD7102FF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sp>
        <p:nvSpPr>
          <p:cNvPr id="237" name="Google Shape;237;p52">
            <a:extLst>
              <a:ext uri="{FF2B5EF4-FFF2-40B4-BE49-F238E27FC236}">
                <a16:creationId xmlns:a16="http://schemas.microsoft.com/office/drawing/2014/main" id="{04D96A55-3CDD-A833-8198-BFBB0732BCF5}"/>
              </a:ext>
            </a:extLst>
          </p:cNvPr>
          <p:cNvSpPr txBox="1"/>
          <p:nvPr/>
        </p:nvSpPr>
        <p:spPr>
          <a:xfrm>
            <a:off x="202550" y="578075"/>
            <a:ext cx="8397900" cy="59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In the Univariate analysis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ABC4E-4C7B-0C91-BE97-7C685A13A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704" y="709579"/>
            <a:ext cx="4605096" cy="3750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64D93-B43F-F32B-4381-935A0A18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00" y="1150775"/>
            <a:ext cx="2051245" cy="3018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7FD621-DF40-9869-C703-893F27E32C26}"/>
              </a:ext>
            </a:extLst>
          </p:cNvPr>
          <p:cNvSpPr txBox="1"/>
          <p:nvPr/>
        </p:nvSpPr>
        <p:spPr>
          <a:xfrm>
            <a:off x="1661161" y="1182930"/>
            <a:ext cx="22021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univariate chart is generated to understand </a:t>
            </a:r>
          </a:p>
          <a:p>
            <a:r>
              <a:rPr lang="en-US" dirty="0"/>
              <a:t>the behavior of one variable with respect to dependent variable.</a:t>
            </a:r>
          </a:p>
          <a:p>
            <a:endParaRPr lang="en-US" dirty="0"/>
          </a:p>
          <a:p>
            <a:r>
              <a:rPr lang="en-US" dirty="0"/>
              <a:t>  From this , it is clear that the data distribution is not uniform across. </a:t>
            </a:r>
          </a:p>
          <a:p>
            <a:r>
              <a:rPr lang="en-US" dirty="0"/>
              <a:t>Mean is along the 50</a:t>
            </a:r>
          </a:p>
        </p:txBody>
      </p:sp>
    </p:spTree>
    <p:extLst>
      <p:ext uri="{BB962C8B-B14F-4D97-AF65-F5344CB8AC3E}">
        <p14:creationId xmlns:p14="http://schemas.microsoft.com/office/powerpoint/2010/main" val="224423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99EF2DA6-7E35-D5F7-12D5-146A8CA46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284384C9-AEE2-5056-824E-F3C5964F0D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sp>
        <p:nvSpPr>
          <p:cNvPr id="237" name="Google Shape;237;p52">
            <a:extLst>
              <a:ext uri="{FF2B5EF4-FFF2-40B4-BE49-F238E27FC236}">
                <a16:creationId xmlns:a16="http://schemas.microsoft.com/office/drawing/2014/main" id="{D094414E-0A04-33E5-35C2-C97DC6034B52}"/>
              </a:ext>
            </a:extLst>
          </p:cNvPr>
          <p:cNvSpPr txBox="1"/>
          <p:nvPr/>
        </p:nvSpPr>
        <p:spPr>
          <a:xfrm>
            <a:off x="202550" y="484475"/>
            <a:ext cx="8397900" cy="59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 dirty="0">
                <a:latin typeface="Nunito"/>
                <a:ea typeface="Nunito"/>
                <a:cs typeface="Nunito"/>
                <a:sym typeface="Nunito"/>
              </a:rPr>
              <a:t>In the Bi variate analysis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A02F0-37A1-2990-3356-A936803E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0" y="1080505"/>
            <a:ext cx="5216160" cy="3727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8C8B5C-80E2-7A5E-01EA-22BD4D41AC59}"/>
              </a:ext>
            </a:extLst>
          </p:cNvPr>
          <p:cNvSpPr txBox="1"/>
          <p:nvPr/>
        </p:nvSpPr>
        <p:spPr>
          <a:xfrm>
            <a:off x="5882640" y="1232922"/>
            <a:ext cx="2628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heat chart</a:t>
            </a:r>
            <a:r>
              <a:rPr lang="en-US" dirty="0"/>
              <a:t> (more commonly called a </a:t>
            </a:r>
            <a:r>
              <a:rPr lang="en-US" b="1" dirty="0"/>
              <a:t>heatmap</a:t>
            </a:r>
            <a:r>
              <a:rPr lang="en-US" dirty="0"/>
              <a:t>) is a type of </a:t>
            </a:r>
            <a:r>
              <a:rPr lang="en-US" b="1" dirty="0"/>
              <a:t>data visualization</a:t>
            </a:r>
            <a:r>
              <a:rPr lang="en-US" dirty="0"/>
              <a:t> that shows the </a:t>
            </a:r>
            <a:r>
              <a:rPr lang="en-US" b="1" dirty="0"/>
              <a:t>magnitude of values</a:t>
            </a:r>
            <a:r>
              <a:rPr lang="en-US" dirty="0"/>
              <a:t> across a matrix as </a:t>
            </a:r>
            <a:r>
              <a:rPr lang="en-US" b="1" dirty="0"/>
              <a:t>colors</a:t>
            </a:r>
            <a:r>
              <a:rPr lang="en-US" dirty="0"/>
              <a:t>. It's perfect for visualizing things like </a:t>
            </a:r>
            <a:r>
              <a:rPr lang="en-US" b="1" dirty="0"/>
              <a:t>correlation matrices</a:t>
            </a:r>
            <a:r>
              <a:rPr lang="en-US" dirty="0"/>
              <a:t>, </a:t>
            </a:r>
            <a:r>
              <a:rPr lang="en-US" b="1" dirty="0"/>
              <a:t>confusion matrices</a:t>
            </a:r>
            <a:r>
              <a:rPr lang="en-US" dirty="0"/>
              <a:t>, or </a:t>
            </a:r>
            <a:r>
              <a:rPr lang="en-US" b="1" dirty="0"/>
              <a:t>feature relationships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549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BA600E16-1859-3752-D88E-2C71267D8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7E6C6D28-2E32-B493-862E-EDF90562FC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BC901-E530-78E5-642D-D5FCB8C1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1" y="709579"/>
            <a:ext cx="4988650" cy="42024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BD8DAC-E236-8996-3D18-0543F4AE7C22}"/>
              </a:ext>
            </a:extLst>
          </p:cNvPr>
          <p:cNvSpPr txBox="1"/>
          <p:nvPr/>
        </p:nvSpPr>
        <p:spPr>
          <a:xfrm>
            <a:off x="5379720" y="1059180"/>
            <a:ext cx="2964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There were many outliers on all the open</a:t>
            </a:r>
          </a:p>
          <a:p>
            <a:r>
              <a:rPr lang="en-US" sz="1200" dirty="0"/>
              <a:t>, </a:t>
            </a:r>
            <a:r>
              <a:rPr lang="en-US" sz="1200" dirty="0" err="1"/>
              <a:t>High,Low,Close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93423C-7BF1-E7EF-CC15-BF9C86148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69" y="1784690"/>
            <a:ext cx="313944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shows how a stock feature (Open, High, Low, Close) varies across different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Label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categories. </a:t>
            </a:r>
            <a:r>
              <a:rPr lang="en-US" sz="1200" dirty="0"/>
              <a:t>Makes it easy to spot </a:t>
            </a:r>
            <a:r>
              <a:rPr lang="en-US" sz="1200" b="1" dirty="0"/>
              <a:t>differences in distribution</a:t>
            </a:r>
            <a:r>
              <a:rPr lang="en-US" sz="1200" dirty="0"/>
              <a:t> or </a:t>
            </a:r>
            <a:r>
              <a:rPr lang="en-US" sz="1200" b="1" dirty="0"/>
              <a:t>outliers</a:t>
            </a:r>
            <a:r>
              <a:rPr lang="en-US" sz="1200" dirty="0"/>
              <a:t> based on labels (e.g., price going up/down)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06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EB0D06A6-F830-20BB-AA5A-A93030A46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>
            <a:extLst>
              <a:ext uri="{FF2B5EF4-FFF2-40B4-BE49-F238E27FC236}">
                <a16:creationId xmlns:a16="http://schemas.microsoft.com/office/drawing/2014/main" id="{975F14C7-E32D-B914-6C95-9B2E9C600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1368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E39A9"/>
                </a:solidFill>
              </a:rPr>
              <a:t>EDA Results</a:t>
            </a:r>
            <a:endParaRPr sz="2400" dirty="0">
              <a:solidFill>
                <a:srgbClr val="0E39A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9D972-2EB2-5576-36CA-A8D20A72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0" y="709579"/>
            <a:ext cx="5113901" cy="394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705A88-8053-9840-73B5-16D96506C068}"/>
              </a:ext>
            </a:extLst>
          </p:cNvPr>
          <p:cNvSpPr txBox="1"/>
          <p:nvPr/>
        </p:nvSpPr>
        <p:spPr>
          <a:xfrm>
            <a:off x="5521491" y="830580"/>
            <a:ext cx="3201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Compares </a:t>
            </a:r>
            <a:r>
              <a:rPr lang="en-US" b="1" dirty="0"/>
              <a:t>stock trading volume</a:t>
            </a:r>
            <a:r>
              <a:rPr lang="en-US" dirty="0"/>
              <a:t> across different labels .</a:t>
            </a:r>
          </a:p>
          <a:p>
            <a:r>
              <a:rPr lang="en-US" dirty="0"/>
              <a:t>Useful to see if certain labels are associated with </a:t>
            </a:r>
            <a:r>
              <a:rPr lang="en-US" b="1" dirty="0"/>
              <a:t>higher or more variable volume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07100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ust Logo">
  <a:themeElements>
    <a:clrScheme name="Simple Light">
      <a:dk1>
        <a:srgbClr val="222222"/>
      </a:dk1>
      <a:lt1>
        <a:srgbClr val="FFFFFF"/>
      </a:lt1>
      <a:dk2>
        <a:srgbClr val="222222"/>
      </a:dk2>
      <a:lt2>
        <a:srgbClr val="0E39A9"/>
      </a:lt2>
      <a:accent1>
        <a:srgbClr val="FFAB40"/>
      </a:accent1>
      <a:accent2>
        <a:srgbClr val="6F4294"/>
      </a:accent2>
      <a:accent3>
        <a:srgbClr val="FFA000"/>
      </a:accent3>
      <a:accent4>
        <a:srgbClr val="FFAB40"/>
      </a:accent4>
      <a:accent5>
        <a:srgbClr val="FFDF00"/>
      </a:accent5>
      <a:accent6>
        <a:srgbClr val="1974D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Just Lo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1006</Words>
  <Application>Microsoft Office PowerPoint</Application>
  <PresentationFormat>On-screen Show (16:9)</PresentationFormat>
  <Paragraphs>100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Century Gothic</vt:lpstr>
      <vt:lpstr>Inter</vt:lpstr>
      <vt:lpstr>Nunito</vt:lpstr>
      <vt:lpstr>Arial</vt:lpstr>
      <vt:lpstr>Arial Unicode MS</vt:lpstr>
      <vt:lpstr>Nunito ExtraBold</vt:lpstr>
      <vt:lpstr>Calibri</vt:lpstr>
      <vt:lpstr>Roboto</vt:lpstr>
      <vt:lpstr>Nunito SemiBold</vt:lpstr>
      <vt:lpstr>Simple Light</vt:lpstr>
      <vt:lpstr>Just Logo</vt:lpstr>
      <vt:lpstr>Just Logo</vt:lpstr>
      <vt:lpstr>PowerPoint Presentation</vt:lpstr>
      <vt:lpstr>Contents / Agenda</vt:lpstr>
      <vt:lpstr>Executive Summary</vt:lpstr>
      <vt:lpstr>Business Problem Overview and Solution Approach</vt:lpstr>
      <vt:lpstr>EDA Results</vt:lpstr>
      <vt:lpstr>EDA Results</vt:lpstr>
      <vt:lpstr>EDA Results</vt:lpstr>
      <vt:lpstr>EDA Results</vt:lpstr>
      <vt:lpstr>EDA Results</vt:lpstr>
      <vt:lpstr>EDA Results</vt:lpstr>
      <vt:lpstr>EDA Results</vt:lpstr>
      <vt:lpstr>EDA Results</vt:lpstr>
      <vt:lpstr>EDA Results</vt:lpstr>
      <vt:lpstr>Data Preprocessing </vt:lpstr>
      <vt:lpstr>Sentiment Analysis - Model Evaluation Criterion</vt:lpstr>
      <vt:lpstr>Sentiment Analysis - Model Evaluation Criterion</vt:lpstr>
      <vt:lpstr>Sentiment Analysis - Model Evaluation Criterion</vt:lpstr>
      <vt:lpstr>Sentiment Analysis - Model Evaluation Criterion</vt:lpstr>
      <vt:lpstr>Sentiment Analysis - Model Evaluation Criterion</vt:lpstr>
      <vt:lpstr>Sentiment Analysis - Model Evaluation Criterion</vt:lpstr>
      <vt:lpstr>Sentiment Analysis - Model Building</vt:lpstr>
      <vt:lpstr>Sentiment Analysis - Model Improvement</vt:lpstr>
      <vt:lpstr>Sentiment Analysis – Final Model</vt:lpstr>
      <vt:lpstr>PowerPoint Presentation</vt:lpstr>
      <vt:lpstr>Content Summarization – Modeling Approach</vt:lpstr>
      <vt:lpstr>PowerPoint Presentation</vt:lpstr>
      <vt:lpstr>Data Background and Contents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R</dc:creator>
  <cp:lastModifiedBy>shreshta jayaram</cp:lastModifiedBy>
  <cp:revision>7</cp:revision>
  <cp:lastPrinted>2025-04-15T02:01:13Z</cp:lastPrinted>
  <dcterms:modified xsi:type="dcterms:W3CDTF">2025-04-15T02:14:04Z</dcterms:modified>
</cp:coreProperties>
</file>